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piwheels.org" TargetMode="Externa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Relationship Id="rId3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3.png"/><Relationship Id="rId5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acvLogo-noTag.png" descr="acvLogo-noTag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568" r="0" b="568"/>
          <a:stretch>
            <a:fillRect/>
          </a:stretch>
        </p:blipFill>
        <p:spPr>
          <a:xfrm>
            <a:off x="6871493" y="2936329"/>
            <a:ext cx="5283201" cy="2445842"/>
          </a:xfrm>
          <a:prstGeom prst="rect">
            <a:avLst/>
          </a:prstGeom>
        </p:spPr>
      </p:pic>
      <p:sp>
        <p:nvSpPr>
          <p:cNvPr id="120" name="Tim Poulsen…"/>
          <p:cNvSpPr txBox="1"/>
          <p:nvPr>
            <p:ph type="body" sz="half" idx="1"/>
          </p:nvPr>
        </p:nvSpPr>
        <p:spPr>
          <a:xfrm>
            <a:off x="1476424" y="2730500"/>
            <a:ext cx="4771976" cy="629920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200"/>
              </a:spcBef>
              <a:buSzTx/>
              <a:buNone/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t>Tim Poulsen</a:t>
            </a:r>
          </a:p>
          <a:p>
            <a:pPr marL="0" indent="0">
              <a:spcBef>
                <a:spcPts val="1200"/>
              </a:spcBef>
              <a:buSzTx/>
              <a:buNone/>
            </a:pPr>
            <a:r>
              <a:t>Software Engineer</a:t>
            </a:r>
          </a:p>
          <a:p>
            <a:pPr marL="0" indent="0">
              <a:spcBef>
                <a:spcPts val="1200"/>
              </a:spcBef>
              <a:buSzTx/>
              <a:buNone/>
            </a:pPr>
            <a:r>
              <a:t>R&amp;D Team</a:t>
            </a:r>
          </a:p>
          <a:p>
            <a:pPr marL="0" indent="0">
              <a:spcBef>
                <a:spcPts val="1200"/>
              </a:spcBef>
              <a:buSzTx/>
              <a:buNone/>
            </a:pPr>
            <a:r>
              <a:t>ACV Labs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ev Environ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 Environment</a:t>
            </a:r>
          </a:p>
        </p:txBody>
      </p:sp>
      <p:sp>
        <p:nvSpPr>
          <p:cNvPr id="166" name="Python 2.x / 3.x…"/>
          <p:cNvSpPr txBox="1"/>
          <p:nvPr>
            <p:ph type="body" sz="half" idx="1"/>
          </p:nvPr>
        </p:nvSpPr>
        <p:spPr>
          <a:xfrm>
            <a:off x="872281" y="2730500"/>
            <a:ext cx="5318870" cy="6299200"/>
          </a:xfrm>
          <a:prstGeom prst="rect">
            <a:avLst/>
          </a:prstGeom>
        </p:spPr>
        <p:txBody>
          <a:bodyPr anchor="t"/>
          <a:lstStyle/>
          <a:p>
            <a:pPr/>
            <a:r>
              <a:t>Python 2.x / 3.x</a:t>
            </a:r>
          </a:p>
          <a:p>
            <a:pPr/>
            <a:r>
              <a:t>C</a:t>
            </a:r>
          </a:p>
          <a:p>
            <a:pPr/>
            <a:r>
              <a:t>C++</a:t>
            </a:r>
          </a:p>
          <a:p>
            <a:pPr/>
            <a:r>
              <a:t>Java</a:t>
            </a:r>
          </a:p>
          <a:p>
            <a:pPr/>
            <a:r>
              <a:t>Scratch</a:t>
            </a:r>
          </a:p>
        </p:txBody>
      </p:sp>
      <p:sp>
        <p:nvSpPr>
          <p:cNvPr id="167" name="Ruby…"/>
          <p:cNvSpPr txBox="1"/>
          <p:nvPr/>
        </p:nvSpPr>
        <p:spPr>
          <a:xfrm>
            <a:off x="6714281" y="2730500"/>
            <a:ext cx="531887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20700" indent="-520700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/>
            </a:pPr>
            <a:r>
              <a:t>Ruby</a:t>
            </a:r>
          </a:p>
          <a:p>
            <a:pPr marL="520700" indent="-520700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/>
            </a:pPr>
            <a:r>
              <a:t>Wolfram language</a:t>
            </a:r>
          </a:p>
          <a:p>
            <a:pPr marL="520700" indent="-520700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/>
            </a:pPr>
            <a:r>
              <a:t>SonicPi</a:t>
            </a:r>
          </a:p>
          <a:p>
            <a:pPr marL="520700" indent="-520700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/>
            </a:pPr>
            <a:r>
              <a:t>Git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I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IDE</a:t>
            </a:r>
            <a:r>
              <a:rPr cap="none"/>
              <a:t>s</a:t>
            </a:r>
          </a:p>
        </p:txBody>
      </p:sp>
      <p:sp>
        <p:nvSpPr>
          <p:cNvPr id="170" name="Pre-installed:…"/>
          <p:cNvSpPr txBox="1"/>
          <p:nvPr>
            <p:ph type="body" sz="half" idx="1"/>
          </p:nvPr>
        </p:nvSpPr>
        <p:spPr>
          <a:xfrm>
            <a:off x="355600" y="2730500"/>
            <a:ext cx="5716538" cy="6299200"/>
          </a:xfrm>
          <a:prstGeom prst="rect">
            <a:avLst/>
          </a:prstGeom>
        </p:spPr>
        <p:txBody>
          <a:bodyPr anchor="t"/>
          <a:lstStyle/>
          <a:p>
            <a:pPr marL="0" indent="0" defTabSz="490727">
              <a:spcBef>
                <a:spcPts val="3800"/>
              </a:spcBef>
              <a:buSzTx/>
              <a:buNone/>
              <a:defRPr sz="3864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Pre-installed:</a:t>
            </a:r>
          </a:p>
          <a:p>
            <a:pPr marL="437387" indent="-437387" defTabSz="490727">
              <a:spcBef>
                <a:spcPts val="1000"/>
              </a:spcBef>
              <a:defRPr sz="3864"/>
            </a:pPr>
            <a:r>
              <a:t>Thonny (Python)</a:t>
            </a:r>
          </a:p>
          <a:p>
            <a:pPr marL="437387" indent="-437387" defTabSz="490727">
              <a:spcBef>
                <a:spcPts val="1000"/>
              </a:spcBef>
              <a:defRPr sz="3864"/>
            </a:pPr>
            <a:r>
              <a:t>Geany (multiple)</a:t>
            </a:r>
          </a:p>
          <a:p>
            <a:pPr marL="437387" indent="-437387" defTabSz="490727">
              <a:spcBef>
                <a:spcPts val="1000"/>
              </a:spcBef>
              <a:defRPr sz="3864"/>
            </a:pPr>
            <a:r>
              <a:t>BlueJ (Java)</a:t>
            </a:r>
          </a:p>
          <a:p>
            <a:pPr marL="437387" indent="-437387" defTabSz="490727">
              <a:spcBef>
                <a:spcPts val="1000"/>
              </a:spcBef>
              <a:defRPr sz="3864"/>
            </a:pPr>
            <a:r>
              <a:t>Greenfoot (Java)</a:t>
            </a:r>
          </a:p>
          <a:p>
            <a:pPr marL="437387" indent="-437387" defTabSz="490727">
              <a:spcBef>
                <a:spcPts val="1000"/>
              </a:spcBef>
              <a:defRPr sz="3864"/>
            </a:pPr>
            <a:r>
              <a:t>Mathematica</a:t>
            </a:r>
          </a:p>
          <a:p>
            <a:pPr marL="437387" indent="-437387" defTabSz="490727">
              <a:spcBef>
                <a:spcPts val="1000"/>
              </a:spcBef>
              <a:defRPr sz="3864"/>
            </a:pPr>
            <a:r>
              <a:t>Node-RED</a:t>
            </a:r>
          </a:p>
          <a:p>
            <a:pPr marL="437387" indent="-437387" defTabSz="490727">
              <a:spcBef>
                <a:spcPts val="1000"/>
              </a:spcBef>
              <a:defRPr sz="3864"/>
            </a:pPr>
            <a:r>
              <a:t>Scratch</a:t>
            </a:r>
          </a:p>
        </p:txBody>
      </p:sp>
      <p:sp>
        <p:nvSpPr>
          <p:cNvPr id="171" name="Installable:…"/>
          <p:cNvSpPr txBox="1"/>
          <p:nvPr/>
        </p:nvSpPr>
        <p:spPr>
          <a:xfrm>
            <a:off x="6769100" y="2730500"/>
            <a:ext cx="5716538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566674">
              <a:lnSpc>
                <a:spcPct val="120000"/>
              </a:lnSpc>
              <a:spcBef>
                <a:spcPts val="4400"/>
              </a:spcBef>
              <a:defRPr sz="4462"/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Installable:</a:t>
            </a:r>
          </a:p>
          <a:p>
            <a:pPr marL="505079" indent="-505079" algn="l" defTabSz="566674">
              <a:lnSpc>
                <a:spcPct val="120000"/>
              </a:lnSpc>
              <a:spcBef>
                <a:spcPts val="1100"/>
              </a:spcBef>
              <a:buSzPct val="82000"/>
              <a:buChar char="•"/>
              <a:defRPr sz="4462"/>
            </a:pPr>
            <a:r>
              <a:t>VS Code - https://code.headmelted.com/</a:t>
            </a:r>
          </a:p>
          <a:p>
            <a:pPr marL="505079" indent="-505079" algn="l" defTabSz="566674">
              <a:lnSpc>
                <a:spcPct val="120000"/>
              </a:lnSpc>
              <a:spcBef>
                <a:spcPts val="1100"/>
              </a:spcBef>
              <a:buSzPct val="82000"/>
              <a:buChar char="•"/>
              <a:defRPr sz="4462"/>
            </a:pPr>
            <a:r>
              <a:t>Spyder</a:t>
            </a:r>
          </a:p>
          <a:p>
            <a:pPr marL="505079" indent="-505079" algn="l" defTabSz="566674">
              <a:lnSpc>
                <a:spcPct val="120000"/>
              </a:lnSpc>
              <a:spcBef>
                <a:spcPts val="1100"/>
              </a:spcBef>
              <a:buSzPct val="82000"/>
              <a:buChar char="•"/>
              <a:defRPr sz="4462"/>
            </a:pPr>
            <a:r>
              <a:t>Ninja-IDE</a:t>
            </a:r>
          </a:p>
          <a:p>
            <a:pPr marL="505079" indent="-505079" algn="l" defTabSz="566674">
              <a:lnSpc>
                <a:spcPct val="120000"/>
              </a:lnSpc>
              <a:spcBef>
                <a:spcPts val="1100"/>
              </a:spcBef>
              <a:buSzPct val="82000"/>
              <a:buChar char="•"/>
              <a:defRPr sz="4462"/>
            </a:pPr>
            <a:r>
              <a:t>Lazarus</a:t>
            </a:r>
          </a:p>
          <a:p>
            <a:pPr marL="505079" indent="-505079" algn="l" defTabSz="566674">
              <a:lnSpc>
                <a:spcPct val="120000"/>
              </a:lnSpc>
              <a:spcBef>
                <a:spcPts val="1100"/>
              </a:spcBef>
              <a:buSzPct val="82000"/>
              <a:buChar char="•"/>
              <a:defRPr sz="4462"/>
            </a:pPr>
            <a:r>
              <a:t>lots more…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ython Libra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Python Libraries</a:t>
            </a:r>
          </a:p>
        </p:txBody>
      </p:sp>
      <p:sp>
        <p:nvSpPr>
          <p:cNvPr id="174" name="Pre-installed:…"/>
          <p:cNvSpPr txBox="1"/>
          <p:nvPr>
            <p:ph type="body" sz="half" idx="1"/>
          </p:nvPr>
        </p:nvSpPr>
        <p:spPr>
          <a:xfrm>
            <a:off x="355600" y="2730500"/>
            <a:ext cx="5473254" cy="6299200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Pre-installed:</a:t>
            </a:r>
          </a:p>
          <a:p>
            <a:pPr/>
            <a:r>
              <a:t>RPi.GPIO</a:t>
            </a:r>
          </a:p>
          <a:p>
            <a:pPr/>
            <a:r>
              <a:t>GPIO Zero</a:t>
            </a:r>
          </a:p>
          <a:p>
            <a:pPr/>
            <a:r>
              <a:t>PiCamera</a:t>
            </a:r>
          </a:p>
        </p:txBody>
      </p:sp>
      <p:sp>
        <p:nvSpPr>
          <p:cNvPr id="175" name="Installable:…"/>
          <p:cNvSpPr txBox="1"/>
          <p:nvPr/>
        </p:nvSpPr>
        <p:spPr>
          <a:xfrm>
            <a:off x="6959600" y="2730500"/>
            <a:ext cx="5473254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43991">
              <a:lnSpc>
                <a:spcPct val="120000"/>
              </a:lnSpc>
              <a:spcBef>
                <a:spcPts val="3400"/>
              </a:spcBef>
              <a:defRPr sz="3496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Installable:</a:t>
            </a:r>
          </a:p>
          <a:p>
            <a:pPr marL="395731" indent="-395731" algn="l" defTabSz="443991">
              <a:lnSpc>
                <a:spcPct val="120000"/>
              </a:lnSpc>
              <a:spcBef>
                <a:spcPts val="3400"/>
              </a:spcBef>
              <a:buSzPct val="82000"/>
              <a:buChar char="•"/>
              <a:defRPr sz="3496"/>
            </a:pPr>
            <a:r>
              <a:t>Any Python-only library</a:t>
            </a:r>
          </a:p>
          <a:p>
            <a:pPr marL="395731" indent="-395731" algn="l" defTabSz="443991">
              <a:lnSpc>
                <a:spcPct val="120000"/>
              </a:lnSpc>
              <a:spcBef>
                <a:spcPts val="3400"/>
              </a:spcBef>
              <a:buSzPct val="82000"/>
              <a:buChar char="•"/>
              <a:defRPr sz="3496"/>
            </a:pPr>
            <a:r>
              <a:t>Or, any that will compile for ARM</a:t>
            </a:r>
          </a:p>
          <a:p>
            <a:pPr marL="395731" indent="-395731" algn="l" defTabSz="443991">
              <a:lnSpc>
                <a:spcPct val="120000"/>
              </a:lnSpc>
              <a:spcBef>
                <a:spcPts val="3400"/>
              </a:spcBef>
              <a:buSzPct val="82000"/>
              <a:buChar char="•"/>
              <a:defRPr sz="3496"/>
            </a:pPr>
            <a:r>
              <a:rPr u="sng">
                <a:hlinkClick r:id="rId2" invalidUrl="" action="" tgtFrame="" tooltip="" history="1" highlightClick="0" endSnd="0"/>
              </a:rPr>
              <a:t>www.piwheels.org</a:t>
            </a:r>
            <a:r>
              <a:t> - precompiled packages</a:t>
            </a:r>
          </a:p>
          <a:p>
            <a:pPr lvl="1" marL="791463" indent="-395731" algn="l" defTabSz="443991">
              <a:lnSpc>
                <a:spcPct val="120000"/>
              </a:lnSpc>
              <a:spcBef>
                <a:spcPts val="900"/>
              </a:spcBef>
              <a:buSzPct val="82000"/>
              <a:buChar char="•"/>
              <a:defRPr sz="3496"/>
            </a:pPr>
            <a:r>
              <a:t>e.g. OpenCV,  Tensorflow, WiringPi,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led.png" descr="led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520" t="0" r="29671" b="0"/>
          <a:stretch>
            <a:fillRect/>
          </a:stretch>
        </p:blipFill>
        <p:spPr>
          <a:xfrm>
            <a:off x="6073378" y="3191467"/>
            <a:ext cx="5913289" cy="4780366"/>
          </a:xfrm>
          <a:prstGeom prst="rect">
            <a:avLst/>
          </a:prstGeom>
        </p:spPr>
      </p:pic>
      <p:sp>
        <p:nvSpPr>
          <p:cNvPr id="178" name="GPIO Ba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GPIO Basics</a:t>
            </a:r>
          </a:p>
        </p:txBody>
      </p:sp>
      <p:sp>
        <p:nvSpPr>
          <p:cNvPr id="179" name="from gpiozero import LED…"/>
          <p:cNvSpPr txBox="1"/>
          <p:nvPr>
            <p:ph type="body" sz="half" idx="1"/>
          </p:nvPr>
        </p:nvSpPr>
        <p:spPr>
          <a:xfrm>
            <a:off x="355600" y="3251200"/>
            <a:ext cx="5892800" cy="6299200"/>
          </a:xfrm>
          <a:prstGeom prst="rect">
            <a:avLst/>
          </a:prstGeom>
        </p:spPr>
        <p:txBody>
          <a:bodyPr anchor="t"/>
          <a:lstStyle/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0E84B5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rPr>
                <a:solidFill>
                  <a:srgbClr val="007020"/>
                </a:solidFill>
              </a:rPr>
              <a:t>from</a:t>
            </a:r>
            <a:r>
              <a:rPr>
                <a:solidFill>
                  <a:srgbClr val="404040"/>
                </a:solidFill>
              </a:rPr>
              <a:t> </a:t>
            </a:r>
            <a:r>
              <a:t>gpiozero</a:t>
            </a:r>
            <a:r>
              <a:rPr>
                <a:solidFill>
                  <a:srgbClr val="404040"/>
                </a:solidFill>
              </a:rPr>
              <a:t> </a:t>
            </a:r>
            <a:r>
              <a:rPr>
                <a:solidFill>
                  <a:srgbClr val="007020"/>
                </a:solidFill>
              </a:rPr>
              <a:t>import</a:t>
            </a:r>
            <a:r>
              <a:rPr>
                <a:solidFill>
                  <a:srgbClr val="404040"/>
                </a:solidFill>
              </a:rPr>
              <a:t> LED</a:t>
            </a:r>
            <a:endParaRPr>
              <a:solidFill>
                <a:srgbClr val="404040"/>
              </a:solidFill>
            </a:endParaRP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rPr>
                <a:solidFill>
                  <a:srgbClr val="007020"/>
                </a:solidFill>
              </a:rPr>
              <a:t>from</a:t>
            </a:r>
            <a:r>
              <a:t> </a:t>
            </a:r>
            <a:r>
              <a:rPr>
                <a:solidFill>
                  <a:srgbClr val="0E84B5"/>
                </a:solidFill>
              </a:rPr>
              <a:t>time</a:t>
            </a:r>
            <a:r>
              <a:t> </a:t>
            </a:r>
            <a:r>
              <a:rPr>
                <a:solidFill>
                  <a:srgbClr val="007020"/>
                </a:solidFill>
              </a:rPr>
              <a:t>import</a:t>
            </a:r>
            <a:r>
              <a:t> sleep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red </a:t>
            </a:r>
            <a:r>
              <a:rPr>
                <a:solidFill>
                  <a:srgbClr val="666666"/>
                </a:solidFill>
              </a:rPr>
              <a:t>=</a:t>
            </a:r>
            <a:r>
              <a:t> LED(</a:t>
            </a:r>
            <a:r>
              <a:rPr>
                <a:solidFill>
                  <a:srgbClr val="208050"/>
                </a:solidFill>
              </a:rPr>
              <a:t>17</a:t>
            </a:r>
            <a:r>
              <a:t>)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00702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while</a:t>
            </a:r>
            <a:r>
              <a:rPr>
                <a:solidFill>
                  <a:srgbClr val="404040"/>
                </a:solidFill>
              </a:rPr>
              <a:t> </a:t>
            </a:r>
            <a:r>
              <a:t>True</a:t>
            </a:r>
            <a:r>
              <a:rPr>
                <a:solidFill>
                  <a:srgbClr val="404040"/>
                </a:solidFill>
              </a:rPr>
              <a:t>:</a:t>
            </a:r>
            <a:endParaRPr>
              <a:solidFill>
                <a:srgbClr val="404040"/>
              </a:solidFill>
            </a:endParaRP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    red</a:t>
            </a:r>
            <a:r>
              <a:rPr>
                <a:solidFill>
                  <a:srgbClr val="666666"/>
                </a:solidFill>
              </a:rPr>
              <a:t>.</a:t>
            </a:r>
            <a:r>
              <a:t>on()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    sleep(</a:t>
            </a:r>
            <a:r>
              <a:rPr>
                <a:solidFill>
                  <a:srgbClr val="208050"/>
                </a:solidFill>
              </a:rPr>
              <a:t>1</a:t>
            </a:r>
            <a:r>
              <a:t>)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    red</a:t>
            </a:r>
            <a:r>
              <a:rPr>
                <a:solidFill>
                  <a:srgbClr val="666666"/>
                </a:solidFill>
              </a:rPr>
              <a:t>.</a:t>
            </a:r>
            <a:r>
              <a:t>off()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    sleep(</a:t>
            </a:r>
            <a:r>
              <a:rPr>
                <a:solidFill>
                  <a:srgbClr val="208050"/>
                </a:solidFill>
              </a:rPr>
              <a:t>1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nout_pi3.png" descr="pinout_pi3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74" r="0" b="0"/>
          <a:stretch>
            <a:fillRect/>
          </a:stretch>
        </p:blipFill>
        <p:spPr>
          <a:xfrm>
            <a:off x="7261026" y="2240359"/>
            <a:ext cx="4553252" cy="7279653"/>
          </a:xfrm>
          <a:prstGeom prst="rect">
            <a:avLst/>
          </a:prstGeom>
        </p:spPr>
      </p:pic>
      <p:sp>
        <p:nvSpPr>
          <p:cNvPr id="182" name="GPIO / I2C / Ser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GPIO / I2C / Serial</a:t>
            </a:r>
          </a:p>
        </p:txBody>
      </p:sp>
      <p:sp>
        <p:nvSpPr>
          <p:cNvPr id="183" name="https://pinout.xyz/"/>
          <p:cNvSpPr txBox="1"/>
          <p:nvPr>
            <p:ph type="body" sz="half" idx="1"/>
          </p:nvPr>
        </p:nvSpPr>
        <p:spPr>
          <a:xfrm>
            <a:off x="736600" y="2209800"/>
            <a:ext cx="5892800" cy="62992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pPr/>
            <a:r>
              <a:t>https://pinout.xyz/</a:t>
            </a:r>
          </a:p>
        </p:txBody>
      </p:sp>
      <p:pic>
        <p:nvPicPr>
          <p:cNvPr id="184" name="pinoutxyz.png" descr="pinoutxyz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920512" y="2971799"/>
            <a:ext cx="3950177" cy="618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yserial.jpg" descr="pyserial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0789" r="0" b="10789"/>
          <a:stretch>
            <a:fillRect/>
          </a:stretch>
        </p:blipFill>
        <p:spPr>
          <a:xfrm>
            <a:off x="6555581" y="2273300"/>
            <a:ext cx="5913289" cy="6184900"/>
          </a:xfrm>
          <a:prstGeom prst="rect">
            <a:avLst/>
          </a:prstGeom>
        </p:spPr>
      </p:pic>
      <p:sp>
        <p:nvSpPr>
          <p:cNvPr id="187" name="Serial over USB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Serial over USB</a:t>
            </a:r>
          </a:p>
        </p:txBody>
      </p:sp>
      <p:sp>
        <p:nvSpPr>
          <p:cNvPr id="188" name="import serial…"/>
          <p:cNvSpPr txBox="1"/>
          <p:nvPr>
            <p:ph type="body" sz="half" idx="1"/>
          </p:nvPr>
        </p:nvSpPr>
        <p:spPr>
          <a:xfrm>
            <a:off x="355600" y="3251200"/>
            <a:ext cx="6183164" cy="6299200"/>
          </a:xfrm>
          <a:prstGeom prst="rect">
            <a:avLst/>
          </a:prstGeom>
        </p:spPr>
        <p:txBody>
          <a:bodyPr anchor="t"/>
          <a:lstStyle/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rPr>
                <a:solidFill>
                  <a:srgbClr val="208051"/>
                </a:solidFill>
              </a:rPr>
              <a:t>import</a:t>
            </a:r>
            <a:r>
              <a:t> serial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929292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# open serial port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ser = serial.Serial('</a:t>
            </a:r>
            <a:r>
              <a:rPr>
                <a:solidFill>
                  <a:srgbClr val="208051"/>
                </a:solidFill>
              </a:rPr>
              <a:t>/dev/ttyUSB0</a:t>
            </a:r>
            <a:r>
              <a:t>')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929292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# write a string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ser.write(</a:t>
            </a:r>
            <a:r>
              <a:rPr>
                <a:solidFill>
                  <a:srgbClr val="942193"/>
                </a:solidFill>
              </a:rPr>
              <a:t>b</a:t>
            </a:r>
            <a:r>
              <a:t>'</a:t>
            </a:r>
            <a:r>
              <a:rPr>
                <a:solidFill>
                  <a:srgbClr val="208051"/>
                </a:solidFill>
              </a:rPr>
              <a:t>hello</a:t>
            </a:r>
            <a:r>
              <a:t>')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929292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# close port</a:t>
            </a:r>
          </a:p>
          <a:p>
            <a:pPr marL="0" indent="0" defTabSz="457200">
              <a:lnSpc>
                <a:spcPts val="40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ser.close()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amera.jpg" descr="picamera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8745" r="0" b="76"/>
          <a:stretch>
            <a:fillRect/>
          </a:stretch>
        </p:blipFill>
        <p:spPr>
          <a:xfrm>
            <a:off x="7306340" y="2565400"/>
            <a:ext cx="4412167" cy="6184900"/>
          </a:xfrm>
          <a:prstGeom prst="rect">
            <a:avLst/>
          </a:prstGeom>
        </p:spPr>
      </p:pic>
      <p:sp>
        <p:nvSpPr>
          <p:cNvPr id="191" name="PiCamer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</a:t>
            </a:r>
            <a:r>
              <a:rPr cap="small"/>
              <a:t>i</a:t>
            </a:r>
            <a:r>
              <a:t>Camera</a:t>
            </a:r>
          </a:p>
        </p:txBody>
      </p:sp>
      <p:sp>
        <p:nvSpPr>
          <p:cNvPr id="192" name="from picamera import PiCamera…"/>
          <p:cNvSpPr txBox="1"/>
          <p:nvPr>
            <p:ph type="body" sz="half" idx="1"/>
          </p:nvPr>
        </p:nvSpPr>
        <p:spPr>
          <a:xfrm>
            <a:off x="355600" y="3251200"/>
            <a:ext cx="6183164" cy="6299200"/>
          </a:xfrm>
          <a:prstGeom prst="rect">
            <a:avLst/>
          </a:prstGeom>
        </p:spPr>
        <p:txBody>
          <a:bodyPr anchor="t"/>
          <a:lstStyle/>
          <a:p>
            <a:pPr marL="0" indent="0" defTabSz="457200">
              <a:lnSpc>
                <a:spcPts val="42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rPr>
                <a:solidFill>
                  <a:srgbClr val="007020"/>
                </a:solidFill>
              </a:rPr>
              <a:t>from</a:t>
            </a:r>
            <a:r>
              <a:t> </a:t>
            </a:r>
            <a:r>
              <a:rPr>
                <a:solidFill>
                  <a:srgbClr val="0E84B5"/>
                </a:solidFill>
              </a:rPr>
              <a:t>picamera</a:t>
            </a:r>
            <a:r>
              <a:t> </a:t>
            </a:r>
            <a:r>
              <a:rPr>
                <a:solidFill>
                  <a:srgbClr val="007020"/>
                </a:solidFill>
              </a:rPr>
              <a:t>import</a:t>
            </a:r>
            <a:r>
              <a:t> PiCamera</a:t>
            </a:r>
          </a:p>
          <a:p>
            <a:pPr marL="0" indent="0" defTabSz="457200">
              <a:lnSpc>
                <a:spcPts val="42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rPr>
                <a:solidFill>
                  <a:srgbClr val="007020"/>
                </a:solidFill>
              </a:rPr>
              <a:t>from</a:t>
            </a:r>
            <a:r>
              <a:t> </a:t>
            </a:r>
            <a:r>
              <a:rPr>
                <a:solidFill>
                  <a:srgbClr val="0E84B5"/>
                </a:solidFill>
              </a:rPr>
              <a:t>time</a:t>
            </a:r>
            <a:r>
              <a:t> </a:t>
            </a:r>
            <a:r>
              <a:rPr>
                <a:solidFill>
                  <a:srgbClr val="007020"/>
                </a:solidFill>
              </a:rPr>
              <a:t>import</a:t>
            </a:r>
            <a:r>
              <a:t> sleep</a:t>
            </a:r>
          </a:p>
          <a:p>
            <a:pPr marL="0" indent="0" defTabSz="457200">
              <a:lnSpc>
                <a:spcPts val="42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</a:p>
          <a:p>
            <a:pPr marL="0" indent="0" defTabSz="457200">
              <a:lnSpc>
                <a:spcPts val="42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camera </a:t>
            </a:r>
            <a:r>
              <a:rPr>
                <a:solidFill>
                  <a:srgbClr val="666666"/>
                </a:solidFill>
              </a:rPr>
              <a:t>=</a:t>
            </a:r>
            <a:r>
              <a:t> PiCamera()</a:t>
            </a:r>
          </a:p>
          <a:p>
            <a:pPr marL="0" indent="0" defTabSz="457200">
              <a:lnSpc>
                <a:spcPts val="42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camera</a:t>
            </a:r>
            <a:r>
              <a:rPr>
                <a:solidFill>
                  <a:srgbClr val="666666"/>
                </a:solidFill>
              </a:rPr>
              <a:t>.</a:t>
            </a:r>
            <a:r>
              <a:t>resolution </a:t>
            </a:r>
            <a:r>
              <a:rPr>
                <a:solidFill>
                  <a:srgbClr val="666666"/>
                </a:solidFill>
              </a:rPr>
              <a:t>=</a:t>
            </a:r>
            <a:r>
              <a:t> (</a:t>
            </a:r>
            <a:r>
              <a:rPr>
                <a:solidFill>
                  <a:srgbClr val="208050"/>
                </a:solidFill>
              </a:rPr>
              <a:t>1024</a:t>
            </a:r>
            <a:r>
              <a:t>, </a:t>
            </a:r>
            <a:r>
              <a:rPr>
                <a:solidFill>
                  <a:srgbClr val="208050"/>
                </a:solidFill>
              </a:rPr>
              <a:t>768</a:t>
            </a:r>
            <a:r>
              <a:t>)</a:t>
            </a:r>
          </a:p>
          <a:p>
            <a:pPr marL="0" indent="0" defTabSz="457200">
              <a:lnSpc>
                <a:spcPts val="42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camera</a:t>
            </a:r>
            <a:r>
              <a:rPr>
                <a:solidFill>
                  <a:srgbClr val="666666"/>
                </a:solidFill>
              </a:rPr>
              <a:t>.</a:t>
            </a:r>
            <a:r>
              <a:t>start_preview()</a:t>
            </a:r>
          </a:p>
          <a:p>
            <a:pPr marL="0" indent="0" defTabSz="457200">
              <a:lnSpc>
                <a:spcPts val="4200"/>
              </a:lnSpc>
              <a:spcBef>
                <a:spcPts val="0"/>
              </a:spcBef>
              <a:buSzTx/>
              <a:buNone/>
              <a:defRPr sz="2200">
                <a:solidFill>
                  <a:srgbClr val="40809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</a:p>
          <a:p>
            <a:pPr marL="0" indent="0" defTabSz="457200">
              <a:lnSpc>
                <a:spcPts val="4200"/>
              </a:lnSpc>
              <a:spcBef>
                <a:spcPts val="0"/>
              </a:spcBef>
              <a:buSzTx/>
              <a:buNone/>
              <a:defRPr sz="2200">
                <a:solidFill>
                  <a:srgbClr val="40809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# Camera warm-up time</a:t>
            </a:r>
            <a:endParaRPr>
              <a:solidFill>
                <a:srgbClr val="404040"/>
              </a:solidFill>
            </a:endParaRPr>
          </a:p>
          <a:p>
            <a:pPr marL="0" indent="0" defTabSz="457200">
              <a:lnSpc>
                <a:spcPts val="4200"/>
              </a:lnSpc>
              <a:spcBef>
                <a:spcPts val="0"/>
              </a:spcBef>
              <a:buSzTx/>
              <a:buNone/>
              <a:defRPr sz="2200">
                <a:solidFill>
                  <a:srgbClr val="40404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sleep(</a:t>
            </a:r>
            <a:r>
              <a:rPr>
                <a:solidFill>
                  <a:srgbClr val="208050"/>
                </a:solidFill>
              </a:rPr>
              <a:t>2</a:t>
            </a:r>
            <a:r>
              <a:t>)</a:t>
            </a:r>
          </a:p>
          <a:p>
            <a:pPr marL="0" indent="0" defTabSz="457200">
              <a:lnSpc>
                <a:spcPts val="4200"/>
              </a:lnSpc>
              <a:spcBef>
                <a:spcPts val="0"/>
              </a:spcBef>
              <a:buSzTx/>
              <a:buNone/>
              <a:defRPr sz="2200">
                <a:solidFill>
                  <a:srgbClr val="4070A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rPr>
                <a:solidFill>
                  <a:srgbClr val="404040"/>
                </a:solidFill>
              </a:rPr>
              <a:t>camera</a:t>
            </a:r>
            <a:r>
              <a:rPr>
                <a:solidFill>
                  <a:srgbClr val="666666"/>
                </a:solidFill>
              </a:rPr>
              <a:t>.</a:t>
            </a:r>
            <a:r>
              <a:rPr>
                <a:solidFill>
                  <a:srgbClr val="404040"/>
                </a:solidFill>
              </a:rPr>
              <a:t>capture(</a:t>
            </a:r>
            <a:r>
              <a:t>'foo.jpg'</a:t>
            </a:r>
            <a:r>
              <a:rPr>
                <a:solidFill>
                  <a:srgbClr val="404040"/>
                </a:solidFill>
              </a:rPr>
              <a:t>)</a:t>
            </a:r>
            <a:endParaRPr>
              <a:solidFill>
                <a:srgbClr val="40404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hanks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Thanks!</a:t>
            </a:r>
          </a:p>
        </p:txBody>
      </p:sp>
      <p:sp>
        <p:nvSpPr>
          <p:cNvPr id="195" name="timpoulsen.co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timpoulsen.com</a:t>
            </a:r>
          </a:p>
          <a:p>
            <a:pPr/>
            <a:r>
              <a:t>github.com/skypanther</a:t>
            </a:r>
          </a:p>
          <a:p>
            <a:pPr/>
            <a:r>
              <a:t>@skypanther</a:t>
            </a:r>
          </a:p>
          <a:p>
            <a:pPr/>
            <a:r>
              <a:t>www.linkedin.com/in/timpoulsen</a:t>
            </a:r>
          </a:p>
        </p:txBody>
      </p:sp>
      <p:pic>
        <p:nvPicPr>
          <p:cNvPr id="196" name="pawprint.png" descr="pawprint.png"/>
          <p:cNvPicPr>
            <a:picLocks noChangeAspect="1"/>
          </p:cNvPicPr>
          <p:nvPr/>
        </p:nvPicPr>
        <p:blipFill>
          <a:blip r:embed="rId2">
            <a:extLst/>
          </a:blip>
          <a:srcRect l="4822" t="2537" r="10393" b="3837"/>
          <a:stretch>
            <a:fillRect/>
          </a:stretch>
        </p:blipFill>
        <p:spPr>
          <a:xfrm>
            <a:off x="10257600" y="5662378"/>
            <a:ext cx="1604383" cy="1807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0" h="21230" fill="norm" stroke="1" extrusionOk="0">
                <a:moveTo>
                  <a:pt x="12056" y="3"/>
                </a:moveTo>
                <a:cubicBezTo>
                  <a:pt x="11576" y="29"/>
                  <a:pt x="11107" y="193"/>
                  <a:pt x="10707" y="502"/>
                </a:cubicBezTo>
                <a:cubicBezTo>
                  <a:pt x="9895" y="1130"/>
                  <a:pt x="9449" y="2080"/>
                  <a:pt x="9331" y="3421"/>
                </a:cubicBezTo>
                <a:cubicBezTo>
                  <a:pt x="9279" y="4018"/>
                  <a:pt x="9172" y="4541"/>
                  <a:pt x="9099" y="4581"/>
                </a:cubicBezTo>
                <a:cubicBezTo>
                  <a:pt x="9025" y="4622"/>
                  <a:pt x="8738" y="4362"/>
                  <a:pt x="8458" y="4003"/>
                </a:cubicBezTo>
                <a:cubicBezTo>
                  <a:pt x="7428" y="2683"/>
                  <a:pt x="6161" y="1961"/>
                  <a:pt x="4871" y="1961"/>
                </a:cubicBezTo>
                <a:cubicBezTo>
                  <a:pt x="3111" y="1961"/>
                  <a:pt x="2217" y="3373"/>
                  <a:pt x="2675" y="5425"/>
                </a:cubicBezTo>
                <a:cubicBezTo>
                  <a:pt x="2909" y="6473"/>
                  <a:pt x="3305" y="7238"/>
                  <a:pt x="4146" y="8255"/>
                </a:cubicBezTo>
                <a:cubicBezTo>
                  <a:pt x="4794" y="9039"/>
                  <a:pt x="4692" y="9226"/>
                  <a:pt x="3802" y="8899"/>
                </a:cubicBezTo>
                <a:cubicBezTo>
                  <a:pt x="1694" y="8123"/>
                  <a:pt x="-210" y="9318"/>
                  <a:pt x="19" y="11271"/>
                </a:cubicBezTo>
                <a:cubicBezTo>
                  <a:pt x="264" y="13367"/>
                  <a:pt x="2278" y="15260"/>
                  <a:pt x="4495" y="15481"/>
                </a:cubicBezTo>
                <a:cubicBezTo>
                  <a:pt x="5153" y="15547"/>
                  <a:pt x="5455" y="15491"/>
                  <a:pt x="6104" y="15183"/>
                </a:cubicBezTo>
                <a:cubicBezTo>
                  <a:pt x="6543" y="14974"/>
                  <a:pt x="6945" y="14865"/>
                  <a:pt x="6998" y="14940"/>
                </a:cubicBezTo>
                <a:cubicBezTo>
                  <a:pt x="7051" y="15016"/>
                  <a:pt x="6967" y="15631"/>
                  <a:pt x="6813" y="16302"/>
                </a:cubicBezTo>
                <a:cubicBezTo>
                  <a:pt x="6461" y="17829"/>
                  <a:pt x="6548" y="19600"/>
                  <a:pt x="7003" y="20278"/>
                </a:cubicBezTo>
                <a:cubicBezTo>
                  <a:pt x="7178" y="20539"/>
                  <a:pt x="7550" y="20850"/>
                  <a:pt x="7834" y="20973"/>
                </a:cubicBezTo>
                <a:cubicBezTo>
                  <a:pt x="9184" y="21560"/>
                  <a:pt x="10854" y="21159"/>
                  <a:pt x="13580" y="19588"/>
                </a:cubicBezTo>
                <a:lnTo>
                  <a:pt x="14914" y="18819"/>
                </a:lnTo>
                <a:lnTo>
                  <a:pt x="16379" y="18819"/>
                </a:lnTo>
                <a:cubicBezTo>
                  <a:pt x="18183" y="18819"/>
                  <a:pt x="19099" y="18473"/>
                  <a:pt x="19866" y="17500"/>
                </a:cubicBezTo>
                <a:cubicBezTo>
                  <a:pt x="20763" y="16362"/>
                  <a:pt x="20502" y="15104"/>
                  <a:pt x="19072" y="13672"/>
                </a:cubicBezTo>
                <a:cubicBezTo>
                  <a:pt x="18323" y="12922"/>
                  <a:pt x="18321" y="12638"/>
                  <a:pt x="19067" y="12507"/>
                </a:cubicBezTo>
                <a:cubicBezTo>
                  <a:pt x="19773" y="12383"/>
                  <a:pt x="20483" y="11807"/>
                  <a:pt x="20972" y="10964"/>
                </a:cubicBezTo>
                <a:cubicBezTo>
                  <a:pt x="21336" y="10336"/>
                  <a:pt x="21390" y="10043"/>
                  <a:pt x="21390" y="8749"/>
                </a:cubicBezTo>
                <a:cubicBezTo>
                  <a:pt x="21390" y="7484"/>
                  <a:pt x="21331" y="7148"/>
                  <a:pt x="20993" y="6544"/>
                </a:cubicBezTo>
                <a:cubicBezTo>
                  <a:pt x="19532" y="3930"/>
                  <a:pt x="16175" y="4766"/>
                  <a:pt x="15511" y="7910"/>
                </a:cubicBezTo>
                <a:cubicBezTo>
                  <a:pt x="15363" y="8616"/>
                  <a:pt x="15360" y="9089"/>
                  <a:pt x="15506" y="9840"/>
                </a:cubicBezTo>
                <a:cubicBezTo>
                  <a:pt x="15613" y="10388"/>
                  <a:pt x="15648" y="10885"/>
                  <a:pt x="15580" y="10945"/>
                </a:cubicBezTo>
                <a:cubicBezTo>
                  <a:pt x="15513" y="11005"/>
                  <a:pt x="14977" y="10887"/>
                  <a:pt x="14395" y="10679"/>
                </a:cubicBezTo>
                <a:cubicBezTo>
                  <a:pt x="13197" y="10253"/>
                  <a:pt x="11966" y="10084"/>
                  <a:pt x="11099" y="10227"/>
                </a:cubicBezTo>
                <a:cubicBezTo>
                  <a:pt x="10280" y="10362"/>
                  <a:pt x="9151" y="11287"/>
                  <a:pt x="8368" y="12465"/>
                </a:cubicBezTo>
                <a:cubicBezTo>
                  <a:pt x="7695" y="13480"/>
                  <a:pt x="7376" y="13631"/>
                  <a:pt x="7284" y="12987"/>
                </a:cubicBezTo>
                <a:cubicBezTo>
                  <a:pt x="7176" y="12233"/>
                  <a:pt x="6707" y="11221"/>
                  <a:pt x="6146" y="10526"/>
                </a:cubicBezTo>
                <a:cubicBezTo>
                  <a:pt x="5826" y="10129"/>
                  <a:pt x="5630" y="9749"/>
                  <a:pt x="5707" y="9682"/>
                </a:cubicBezTo>
                <a:cubicBezTo>
                  <a:pt x="5783" y="9614"/>
                  <a:pt x="6161" y="9619"/>
                  <a:pt x="6548" y="9696"/>
                </a:cubicBezTo>
                <a:cubicBezTo>
                  <a:pt x="7316" y="9848"/>
                  <a:pt x="8287" y="9715"/>
                  <a:pt x="8723" y="9397"/>
                </a:cubicBezTo>
                <a:cubicBezTo>
                  <a:pt x="9144" y="9091"/>
                  <a:pt x="9613" y="8069"/>
                  <a:pt x="9617" y="7453"/>
                </a:cubicBezTo>
                <a:cubicBezTo>
                  <a:pt x="9622" y="6680"/>
                  <a:pt x="9850" y="6642"/>
                  <a:pt x="10453" y="7313"/>
                </a:cubicBezTo>
                <a:cubicBezTo>
                  <a:pt x="12215" y="9273"/>
                  <a:pt x="14785" y="8385"/>
                  <a:pt x="15379" y="5612"/>
                </a:cubicBezTo>
                <a:cubicBezTo>
                  <a:pt x="15724" y="4003"/>
                  <a:pt x="15284" y="2137"/>
                  <a:pt x="14284" y="982"/>
                </a:cubicBezTo>
                <a:cubicBezTo>
                  <a:pt x="13692" y="298"/>
                  <a:pt x="12857" y="-40"/>
                  <a:pt x="12056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" name="acvLogo-noTag.png" descr="acvLogo-noTag.png"/>
          <p:cNvPicPr>
            <a:picLocks noChangeAspect="1"/>
          </p:cNvPicPr>
          <p:nvPr/>
        </p:nvPicPr>
        <p:blipFill>
          <a:blip r:embed="rId3">
            <a:extLst/>
          </a:blip>
          <a:srcRect l="0" t="568" r="0" b="568"/>
          <a:stretch>
            <a:fillRect/>
          </a:stretch>
        </p:blipFill>
        <p:spPr>
          <a:xfrm>
            <a:off x="9446494" y="3317329"/>
            <a:ext cx="3226638" cy="1493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rpi3bplus.png" descr="rpi3bplus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730081" y="2773002"/>
            <a:ext cx="7310417" cy="4897798"/>
          </a:xfrm>
          <a:prstGeom prst="rect">
            <a:avLst/>
          </a:prstGeom>
          <a:ln w="25400"/>
          <a:effectLst>
            <a:outerShdw sx="100000" sy="100000" kx="0" ky="0" algn="b" rotWithShape="0" blurRad="152400" dist="145293" dir="4322990">
              <a:srgbClr val="000000">
                <a:alpha val="60000"/>
              </a:srgbClr>
            </a:outerShdw>
          </a:effectLst>
        </p:spPr>
      </p:pic>
      <p:sp>
        <p:nvSpPr>
          <p:cNvPr id="123" name="Raspberry P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small"/>
            </a:lvl1pPr>
          </a:lstStyle>
          <a:p>
            <a:pPr/>
            <a:r>
              <a:t>Raspberry Pi</a:t>
            </a:r>
          </a:p>
        </p:txBody>
      </p:sp>
      <p:sp>
        <p:nvSpPr>
          <p:cNvPr id="124" name="Overview &amp; Example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 &amp; Examples</a:t>
            </a:r>
          </a:p>
          <a:p>
            <a:pPr/>
            <a:r>
              <a:t>Board components</a:t>
            </a:r>
          </a:p>
          <a:p>
            <a:pPr/>
            <a:r>
              <a:t>Basic setup</a:t>
            </a:r>
          </a:p>
          <a:p>
            <a:pPr/>
            <a:r>
              <a:t>Python dev</a:t>
            </a:r>
          </a:p>
          <a:p>
            <a:pPr/>
            <a:r>
              <a:t>Libraries</a:t>
            </a:r>
          </a:p>
          <a:p>
            <a:pPr/>
            <a:r>
              <a:t>Resources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https://github.com/skypanther/PiLit"/>
          <p:cNvSpPr txBox="1"/>
          <p:nvPr>
            <p:ph type="body" idx="1"/>
          </p:nvPr>
        </p:nvSpPr>
        <p:spPr>
          <a:xfrm>
            <a:off x="381000" y="543123"/>
            <a:ext cx="8613131" cy="5997377"/>
          </a:xfrm>
          <a:prstGeom prst="rect">
            <a:avLst/>
          </a:prstGeom>
        </p:spPr>
        <p:txBody>
          <a:bodyPr/>
          <a:lstStyle>
            <a:lvl1pPr algn="l">
              <a:spcBef>
                <a:spcPts val="1400"/>
              </a:spcBef>
            </a:lvl1pPr>
          </a:lstStyle>
          <a:p>
            <a:pPr/>
            <a:r>
              <a:t>https://github.com/skypanther/PiLit</a:t>
            </a:r>
          </a:p>
        </p:txBody>
      </p:sp>
      <p:pic>
        <p:nvPicPr>
          <p:cNvPr id="127" name="xmas lights.jpg" descr="xmas lights.jpg"/>
          <p:cNvPicPr>
            <a:picLocks noChangeAspect="1"/>
          </p:cNvPicPr>
          <p:nvPr/>
        </p:nvPicPr>
        <p:blipFill>
          <a:blip r:embed="rId2">
            <a:extLst/>
          </a:blip>
          <a:srcRect l="1010" t="11823" r="3366" b="5915"/>
          <a:stretch>
            <a:fillRect/>
          </a:stretch>
        </p:blipFill>
        <p:spPr>
          <a:xfrm>
            <a:off x="328674" y="5032176"/>
            <a:ext cx="11976176" cy="423589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128" name="pilit.jpg" descr="pilit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415" t="392" r="6863" b="392"/>
          <a:stretch>
            <a:fillRect/>
          </a:stretch>
        </p:blipFill>
        <p:spPr>
          <a:xfrm>
            <a:off x="5856089" y="1394825"/>
            <a:ext cx="6804612" cy="4101754"/>
          </a:xfrm>
          <a:prstGeom prst="rect">
            <a:avLst/>
          </a:prstGeom>
          <a:ln w="25400"/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bluebirdcam.gif" descr="bluebirdcam.gif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28604" y="2602309"/>
            <a:ext cx="6667162" cy="5000372"/>
          </a:xfrm>
          <a:prstGeom prst="rect">
            <a:avLst/>
          </a:prstGeom>
          <a:effectLst>
            <a:outerShdw sx="100000" sy="100000" kx="0" ky="0" algn="b" rotWithShape="0" blurRad="76200" dist="50800" dir="3180000">
              <a:srgbClr val="000000">
                <a:alpha val="50000"/>
              </a:srgbClr>
            </a:outerShdw>
          </a:effectLst>
        </p:spPr>
      </p:pic>
      <p:sp>
        <p:nvSpPr>
          <p:cNvPr id="131" name="https://www.timpoulsen.com/2018/pi-birdcam.html"/>
          <p:cNvSpPr txBox="1"/>
          <p:nvPr>
            <p:ph type="body" idx="1"/>
          </p:nvPr>
        </p:nvSpPr>
        <p:spPr>
          <a:xfrm>
            <a:off x="444500" y="454223"/>
            <a:ext cx="11815912" cy="5997377"/>
          </a:xfrm>
          <a:prstGeom prst="rect">
            <a:avLst/>
          </a:prstGeom>
        </p:spPr>
        <p:txBody>
          <a:bodyPr/>
          <a:lstStyle>
            <a:lvl1pPr algn="l">
              <a:spcBef>
                <a:spcPts val="1400"/>
              </a:spcBef>
            </a:lvl1pPr>
          </a:lstStyle>
          <a:p>
            <a:pPr/>
            <a:r>
              <a:t>https://www.timpoulsen.com/2018/pi-birdcam.html</a:t>
            </a:r>
          </a:p>
        </p:txBody>
      </p:sp>
      <p:pic>
        <p:nvPicPr>
          <p:cNvPr id="132" name="camera_housing.jpg" descr="camera_housin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8788" y="3414012"/>
            <a:ext cx="4327512" cy="577001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G_1202.jpg" descr="IMG_1202.jpg"/>
          <p:cNvPicPr>
            <a:picLocks noChangeAspect="1"/>
          </p:cNvPicPr>
          <p:nvPr/>
        </p:nvPicPr>
        <p:blipFill>
          <a:blip r:embed="rId2">
            <a:extLst/>
          </a:blip>
          <a:srcRect l="4326" t="6854" r="19211" b="18293"/>
          <a:stretch>
            <a:fillRect/>
          </a:stretch>
        </p:blipFill>
        <p:spPr>
          <a:xfrm>
            <a:off x="3075570" y="3996825"/>
            <a:ext cx="3666325" cy="478544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135" name="arducam.jpg" descr="arduca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2266" y="669474"/>
            <a:ext cx="5389634" cy="404222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136" name="IMG_9484.JPG" descr="IMG_9484.JPG"/>
          <p:cNvPicPr>
            <a:picLocks noChangeAspect="1"/>
          </p:cNvPicPr>
          <p:nvPr/>
        </p:nvPicPr>
        <p:blipFill>
          <a:blip r:embed="rId4">
            <a:extLst/>
          </a:blip>
          <a:srcRect l="33938" t="26319" r="16014" b="34729"/>
          <a:stretch>
            <a:fillRect/>
          </a:stretch>
        </p:blipFill>
        <p:spPr>
          <a:xfrm>
            <a:off x="7821838" y="4076796"/>
            <a:ext cx="4457593" cy="462575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sp>
        <p:nvSpPr>
          <p:cNvPr id="137" name="Camera controller board"/>
          <p:cNvSpPr txBox="1"/>
          <p:nvPr>
            <p:ph type="body" sz="quarter" idx="4294967295"/>
          </p:nvPr>
        </p:nvSpPr>
        <p:spPr>
          <a:xfrm>
            <a:off x="241300" y="797123"/>
            <a:ext cx="11815912" cy="197772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400"/>
              </a:spcBef>
              <a:buClr>
                <a:srgbClr val="535353"/>
              </a:buClr>
              <a:buSzTx/>
              <a:buNone/>
            </a:lvl1pPr>
          </a:lstStyle>
          <a:p>
            <a:pPr/>
            <a:r>
              <a:t>Camera controller board</a:t>
            </a:r>
          </a:p>
        </p:txBody>
      </p:sp>
      <p:pic>
        <p:nvPicPr>
          <p:cNvPr id="138" name="picamera.jpg" descr="picamera.jpg"/>
          <p:cNvPicPr>
            <a:picLocks noChangeAspect="1"/>
          </p:cNvPicPr>
          <p:nvPr/>
        </p:nvPicPr>
        <p:blipFill>
          <a:blip r:embed="rId5">
            <a:extLst/>
          </a:blip>
          <a:srcRect l="10027" t="27709" r="0" b="0"/>
          <a:stretch>
            <a:fillRect/>
          </a:stretch>
        </p:blipFill>
        <p:spPr>
          <a:xfrm>
            <a:off x="1049913" y="1887672"/>
            <a:ext cx="2740268" cy="380192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www.pyimagesearch.com/2015/05/25/basic-motion-detection-and-tracking-with-python-and-opencv/"/>
          <p:cNvSpPr txBox="1"/>
          <p:nvPr/>
        </p:nvSpPr>
        <p:spPr>
          <a:xfrm>
            <a:off x="480776" y="1409700"/>
            <a:ext cx="1204324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www.pyimagesearch.com/2015/05/25/basic-motion-detection-and-tracking-with-python-and-opencv/</a:t>
            </a:r>
          </a:p>
        </p:txBody>
      </p:sp>
      <p:sp>
        <p:nvSpPr>
          <p:cNvPr id="141" name="PyImageSearch blog"/>
          <p:cNvSpPr txBox="1"/>
          <p:nvPr/>
        </p:nvSpPr>
        <p:spPr>
          <a:xfrm>
            <a:off x="506437" y="742950"/>
            <a:ext cx="41179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PyImageSearch blog</a:t>
            </a:r>
          </a:p>
        </p:txBody>
      </p:sp>
      <p:pic>
        <p:nvPicPr>
          <p:cNvPr id="142" name="animated_motion_02.gif" descr="animated_motion_0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3327400"/>
            <a:ext cx="7797800" cy="568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rpi3bplus_topview.png" descr="rpi3bplus_topvi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034" y="2044213"/>
            <a:ext cx="9358866" cy="624309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HDMI"/>
          <p:cNvSpPr txBox="1"/>
          <p:nvPr/>
        </p:nvSpPr>
        <p:spPr>
          <a:xfrm>
            <a:off x="2280716" y="4074132"/>
            <a:ext cx="804119" cy="43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HDMI</a:t>
            </a:r>
          </a:p>
        </p:txBody>
      </p:sp>
      <p:sp>
        <p:nvSpPr>
          <p:cNvPr id="146" name="CSI camera"/>
          <p:cNvSpPr txBox="1"/>
          <p:nvPr/>
        </p:nvSpPr>
        <p:spPr>
          <a:xfrm>
            <a:off x="1630833" y="4963132"/>
            <a:ext cx="1454002" cy="43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CSI camera</a:t>
            </a:r>
          </a:p>
        </p:txBody>
      </p:sp>
      <p:sp>
        <p:nvSpPr>
          <p:cNvPr id="147" name="Stereo audio out"/>
          <p:cNvSpPr txBox="1"/>
          <p:nvPr/>
        </p:nvSpPr>
        <p:spPr>
          <a:xfrm>
            <a:off x="1043210" y="5547332"/>
            <a:ext cx="2041625" cy="43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Stereo audio out</a:t>
            </a:r>
          </a:p>
        </p:txBody>
      </p:sp>
      <p:sp>
        <p:nvSpPr>
          <p:cNvPr id="148" name="Gigabit Ethernet"/>
          <p:cNvSpPr txBox="1"/>
          <p:nvPr/>
        </p:nvSpPr>
        <p:spPr>
          <a:xfrm>
            <a:off x="3418408" y="8093682"/>
            <a:ext cx="1062584" cy="7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latin typeface="Futura"/>
                <a:ea typeface="Futura"/>
                <a:cs typeface="Futura"/>
                <a:sym typeface="Futura"/>
              </a:defRPr>
            </a:pPr>
            <a:r>
              <a:t>Gigabit</a:t>
            </a:r>
            <a:br/>
            <a:r>
              <a:t>Ethernet</a:t>
            </a:r>
          </a:p>
        </p:txBody>
      </p:sp>
      <p:sp>
        <p:nvSpPr>
          <p:cNvPr id="149" name="4 x USB 2.0"/>
          <p:cNvSpPr txBox="1"/>
          <p:nvPr/>
        </p:nvSpPr>
        <p:spPr>
          <a:xfrm>
            <a:off x="5091794" y="8265132"/>
            <a:ext cx="1525812" cy="43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4 x USB 2.0</a:t>
            </a:r>
          </a:p>
        </p:txBody>
      </p:sp>
      <p:sp>
        <p:nvSpPr>
          <p:cNvPr id="150" name="GPIO, I2C, serial"/>
          <p:cNvSpPr txBox="1"/>
          <p:nvPr/>
        </p:nvSpPr>
        <p:spPr>
          <a:xfrm>
            <a:off x="7219515" y="4074132"/>
            <a:ext cx="2111699" cy="43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GPIO, I2C, serial</a:t>
            </a:r>
          </a:p>
        </p:txBody>
      </p:sp>
      <p:sp>
        <p:nvSpPr>
          <p:cNvPr id="151" name="Power in (micro-USB)"/>
          <p:cNvSpPr txBox="1"/>
          <p:nvPr/>
        </p:nvSpPr>
        <p:spPr>
          <a:xfrm>
            <a:off x="547365" y="2651732"/>
            <a:ext cx="2537471" cy="43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Power in (micro-USB)</a:t>
            </a:r>
          </a:p>
        </p:txBody>
      </p:sp>
      <p:sp>
        <p:nvSpPr>
          <p:cNvPr id="152" name="Micro SD slot (back side)"/>
          <p:cNvSpPr txBox="1"/>
          <p:nvPr/>
        </p:nvSpPr>
        <p:spPr>
          <a:xfrm>
            <a:off x="6825815" y="1407132"/>
            <a:ext cx="3028108" cy="43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Micro SD slot (back side)</a:t>
            </a:r>
          </a:p>
        </p:txBody>
      </p:sp>
      <p:sp>
        <p:nvSpPr>
          <p:cNvPr id="153" name="Line"/>
          <p:cNvSpPr/>
          <p:nvPr/>
        </p:nvSpPr>
        <p:spPr>
          <a:xfrm flipH="1">
            <a:off x="5863158" y="1690161"/>
            <a:ext cx="918617" cy="421045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4" name="Broadcom BCM2837B0,  Cortex-A53 (ARMv8) 64-bit  SoC @ 1.4GHz…"/>
          <p:cNvSpPr txBox="1"/>
          <p:nvPr/>
        </p:nvSpPr>
        <p:spPr>
          <a:xfrm>
            <a:off x="9480115" y="5687032"/>
            <a:ext cx="3410100" cy="386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latin typeface="Futura"/>
                <a:ea typeface="Futura"/>
                <a:cs typeface="Futura"/>
                <a:sym typeface="Futura"/>
              </a:defRPr>
            </a:pPr>
            <a:r>
              <a:t>Broadcom BCM2837B0, </a:t>
            </a:r>
            <a:br/>
            <a:r>
              <a:t>Cortex-A53 (ARMv8) 64-bit </a:t>
            </a:r>
            <a:br/>
            <a:r>
              <a:t>SoC @ 1.4GHz</a:t>
            </a:r>
          </a:p>
          <a:p>
            <a:pPr algn="l">
              <a:defRPr sz="2000"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2000">
                <a:latin typeface="Futura"/>
                <a:ea typeface="Futura"/>
                <a:cs typeface="Futura"/>
                <a:sym typeface="Futura"/>
              </a:defRPr>
            </a:pPr>
            <a:r>
              <a:t>1GB LPDDR2 SDRAM</a:t>
            </a:r>
          </a:p>
          <a:p>
            <a:pPr algn="l">
              <a:defRPr sz="2000"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2000">
                <a:latin typeface="Futura"/>
                <a:ea typeface="Futura"/>
                <a:cs typeface="Futura"/>
                <a:sym typeface="Futura"/>
              </a:defRPr>
            </a:pPr>
            <a:r>
              <a:t>2.4GHz and 5GHz IEEE</a:t>
            </a:r>
          </a:p>
          <a:p>
            <a:pPr algn="l">
              <a:defRPr sz="2000">
                <a:latin typeface="Futura"/>
                <a:ea typeface="Futura"/>
                <a:cs typeface="Futura"/>
                <a:sym typeface="Futura"/>
              </a:defRPr>
            </a:pPr>
            <a:r>
              <a:t>802.11.b/g/n/ac</a:t>
            </a:r>
          </a:p>
          <a:p>
            <a:pPr algn="l">
              <a:defRPr sz="2000"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2000">
                <a:latin typeface="Futura"/>
                <a:ea typeface="Futura"/>
                <a:cs typeface="Futura"/>
                <a:sym typeface="Futura"/>
              </a:defRPr>
            </a:pPr>
            <a:r>
              <a:t>Bluetooth 4.2, BLE</a:t>
            </a:r>
          </a:p>
        </p:txBody>
      </p:sp>
      <p:sp>
        <p:nvSpPr>
          <p:cNvPr id="155" name="Pi 3b+"/>
          <p:cNvSpPr txBox="1"/>
          <p:nvPr/>
        </p:nvSpPr>
        <p:spPr>
          <a:xfrm>
            <a:off x="671264" y="273049"/>
            <a:ext cx="2569072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Pi 3b+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S Op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OS Options</a:t>
            </a:r>
          </a:p>
        </p:txBody>
      </p:sp>
      <p:sp>
        <p:nvSpPr>
          <p:cNvPr id="158" name="Raspbian (customized Debian distro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Raspbian (customized Debian distro)</a:t>
            </a:r>
          </a:p>
          <a:p>
            <a:pPr lvl="1">
              <a:spcBef>
                <a:spcPts val="1200"/>
              </a:spcBef>
              <a:defRPr i="1" sz="3500">
                <a:latin typeface="Gill Sans"/>
                <a:ea typeface="Gill Sans"/>
                <a:cs typeface="Gill Sans"/>
                <a:sym typeface="Gill Sans"/>
              </a:defRPr>
            </a:pPr>
            <a:r>
              <a:t>NOOBs - an installer, not an OS</a:t>
            </a:r>
          </a:p>
          <a:p>
            <a:pPr/>
            <a:r>
              <a:t>Third-party provided  Ubuntu, Windows 10 IoT Core, RISC OS, 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S Set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OS Setup</a:t>
            </a:r>
          </a:p>
        </p:txBody>
      </p:sp>
      <p:sp>
        <p:nvSpPr>
          <p:cNvPr id="161" name="Download OS “image” .img fil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Download OS “image” .img file</a:t>
            </a:r>
          </a:p>
          <a:p>
            <a:pPr/>
            <a:r>
              <a:t>Copy to SD card</a:t>
            </a:r>
          </a:p>
          <a:p>
            <a:pPr/>
            <a:r>
              <a:t>Insert in Pi and boot</a:t>
            </a:r>
          </a:p>
        </p:txBody>
      </p:sp>
      <p:pic>
        <p:nvPicPr>
          <p:cNvPr id="162" name="etcher.gif" descr="etcher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1247" y="7802303"/>
            <a:ext cx="6482306" cy="145274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Etcher app - https://www.balena.io/etcher/"/>
          <p:cNvSpPr txBox="1"/>
          <p:nvPr/>
        </p:nvSpPr>
        <p:spPr>
          <a:xfrm>
            <a:off x="3025322" y="7105650"/>
            <a:ext cx="695415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3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Etcher app - https://www.balena.io/etcher/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